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1" r:id="rId2"/>
    <p:sldId id="2562" r:id="rId3"/>
    <p:sldId id="2563" r:id="rId4"/>
    <p:sldId id="2564" r:id="rId5"/>
    <p:sldId id="2566" r:id="rId6"/>
    <p:sldId id="2567" r:id="rId7"/>
    <p:sldId id="2568" r:id="rId8"/>
    <p:sldId id="2592" r:id="rId9"/>
    <p:sldId id="2571" r:id="rId10"/>
    <p:sldId id="2572" r:id="rId11"/>
    <p:sldId id="2575" r:id="rId12"/>
    <p:sldId id="2577" r:id="rId13"/>
    <p:sldId id="2578" r:id="rId14"/>
    <p:sldId id="2579" r:id="rId15"/>
    <p:sldId id="2580" r:id="rId16"/>
    <p:sldId id="2581" r:id="rId17"/>
    <p:sldId id="2582" r:id="rId18"/>
    <p:sldId id="2583" r:id="rId19"/>
    <p:sldId id="2584" r:id="rId20"/>
    <p:sldId id="2585" r:id="rId21"/>
    <p:sldId id="2586" r:id="rId22"/>
    <p:sldId id="2587" r:id="rId23"/>
    <p:sldId id="2588" r:id="rId24"/>
    <p:sldId id="2589" r:id="rId25"/>
    <p:sldId id="2590" r:id="rId26"/>
    <p:sldId id="25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ing a 16-Bit Processor with 8 Commands Using Vivado" id="{CAA339EB-9A11-0346-B8F4-148AEC17FBFF}">
          <p14:sldIdLst>
            <p14:sldId id="2561"/>
            <p14:sldId id="2562"/>
          </p14:sldIdLst>
        </p14:section>
        <p14:section name="Introduction to the Project" id="{81D08C72-0B5E-724B-8265-AD0E2A0E6AF8}">
          <p14:sldIdLst>
            <p14:sldId id="2563"/>
            <p14:sldId id="2564"/>
            <p14:sldId id="2566"/>
          </p14:sldIdLst>
        </p14:section>
        <p14:section name="Processor Architecture and Command Set" id="{46A98487-54CA-2A4F-921D-66773CA7B396}">
          <p14:sldIdLst>
            <p14:sldId id="2567"/>
            <p14:sldId id="2568"/>
            <p14:sldId id="2592"/>
          </p14:sldIdLst>
        </p14:section>
        <p14:section name="Command Implementation" id="{F8415F66-5604-EC45-81EA-2AD3D1D59203}">
          <p14:sldIdLst>
            <p14:sldId id="2571"/>
            <p14:sldId id="2572"/>
            <p14:sldId id="2575"/>
            <p14:sldId id="2577"/>
            <p14:sldId id="2578"/>
            <p14:sldId id="2579"/>
          </p14:sldIdLst>
        </p14:section>
        <p14:section name="Simulation and Verification" id="{8A36FD33-929D-E447-898C-9345BE631908}">
          <p14:sldIdLst>
            <p14:sldId id="2580"/>
            <p14:sldId id="2581"/>
            <p14:sldId id="2582"/>
            <p14:sldId id="2583"/>
          </p14:sldIdLst>
        </p14:section>
        <p14:section name="Implementation on PYNQ-Z2 Board" id="{CF4A01EC-ACF0-3B4C-A928-79D531DD3B46}">
          <p14:sldIdLst>
            <p14:sldId id="2584"/>
            <p14:sldId id="2585"/>
            <p14:sldId id="2586"/>
            <p14:sldId id="2587"/>
          </p14:sldIdLst>
        </p14:section>
        <p14:section name="Conclusion and Future Work" id="{6BB22A39-DFF5-DD4E-8DB7-34A9E0F876EE}">
          <p14:sldIdLst>
            <p14:sldId id="2588"/>
            <p14:sldId id="2589"/>
            <p14:sldId id="2590"/>
            <p14:sldId id="25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87D12-82F7-C646-905D-BEB9070053FA}" v="595" dt="2025-01-29T16:37:09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/>
    <p:restoredTop sz="94710"/>
  </p:normalViewPr>
  <p:slideViewPr>
    <p:cSldViewPr snapToGrid="0">
      <p:cViewPr>
        <p:scale>
          <a:sx n="125" d="100"/>
          <a:sy n="125" d="100"/>
        </p:scale>
        <p:origin x="14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8BEF-6B15-D04E-BDB9-58895EFFCA2E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37C4-D6E7-1E4C-A5C6-9BE92FA59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9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outlines the steps involved in designing a 16-bit processor with 8 commands using the </a:t>
            </a:r>
            <a:r>
              <a:rPr lang="en-US" dirty="0" err="1"/>
              <a:t>Vivado</a:t>
            </a:r>
            <a:r>
              <a:rPr lang="en-US" dirty="0"/>
              <a:t> Design Suite. We will cover the objectives of the project, the architecture of the processor, command implementation, simulation, and verification, and finally, the implementation on the PYNQ-Z2 board.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25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BEQ command allows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84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LUI command sets the upper 16 bits of a register, which is useful for handling larger immediate values in calculations.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39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SW is used to store a word from a register into memory, allowing for data preservation and manipulation in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62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LW command loads data from memory into a register, essential for retrieving values needed for computations.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section, we will discuss how to set up a simulation environment in Vivado, create testbenches for each command, and analyze the simulation results to ensure correctness.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07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Setting up the simulation environment involves configuring settings within Vivado to accurately simulate the behavior of the designed processor.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9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Testbenches are crucial for verifying the functionality of each command implementation. We will create testbenches that simulate different scenarios for thorough testing.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0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running simulations, we analyze the results to identify any discrepancies or bugs. Debugging is an iterative process that ensures the design meets the specifications.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8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focuses on the steps to implement the designed processor on the PYNQ-Z2 board, ensuring that the design is functional in a real-world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88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Configuring the PYNQ-Z2 board involves setting up the necessary hardware connections and installing any required software to support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4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presentation, we will introduce the project objectives and provide an overview of the Vivado Design Suite and the PYNQ-Z2 board. We will then dive into the processor architecture and its command set before discussing the implementation of each command, simulation and verification, and conclude with insights on future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50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Once the design is ready, we transfer the compiled programming files from Vivado to the PYNQ-Z2 board for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2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Finally, we test the processor on the PYNQ-Z2 board to ensure that it operates as expected. Validation is critical to confirm that the design functions correctly in hardware.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3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concluding section, we will summarize the achievements of the project, the challenges faced, and the potential for future improvements.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26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project successfully designed and implemented a 16-bit processor capable of executing 8 commands using the Vivado Design Suite and the PYNQ-Z2 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85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Throughout the project, we encountered several challenges, including bugs in code and integration issues. We employed debugging techniques and iterative testing to overcome these obstacles.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14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Looking ahead, there are opportunities to enhance the processor design by adding more commands, optimizing performance, and exploring additional features such as interrupts or advanced memory management.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introduces the project, outlining its key objectives and goals. Understanding the design environment is crucial to successfully developing the processor.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16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primary objective of this project is to design a functional 16-bit processor that can execute 8 specific commands. Additionally, we aim to enhance our understanding of digital design principles and FPGA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PYNQ-Z2 board is an FPGA development board based on the Xilinx Zynq-7000 SoC. Its combination of a programmable logic and an ARM processor makes it suitable for implementing our custom processor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section, we will explore the architecture of the 16-bit processor and discuss the command set it supports, which is essential for understanding how the processor operates.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28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16-bit processor architecture includes a register file, an arithmetic logic unit (ALU), and processor, all designed to work together to execute instructions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29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details the implementation of each command supported by the processor, focusing on their functionality and how they are coded in the assembly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09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ADD command performs addition on two signed integer values, contained in two registers. The SUBI and ADDI are operations that add/subtract value from the register and a value contained in the instruction.</a:t>
            </a:r>
          </a:p>
          <a:p>
            <a:r>
              <a:rPr lang="en-US" dirty="0"/>
              <a:t>All of the operands are signed, so they include both positive and negative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EC9B4-271E-AA47-92E0-9F1B5E3FB6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9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9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0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6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8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1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8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9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circuit line pattern">
            <a:extLst>
              <a:ext uri="{FF2B5EF4-FFF2-40B4-BE49-F238E27FC236}">
                <a16:creationId xmlns:a16="http://schemas.microsoft.com/office/drawing/2014/main" id="{ACE3BA6C-C8E9-4DF7-BC9C-5EC1DE4C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38" r="22972" b="1"/>
          <a:stretch/>
        </p:blipFill>
        <p:spPr>
          <a:xfrm>
            <a:off x="525664" y="508090"/>
            <a:ext cx="5570336" cy="5837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4C598-9F10-5058-6B82-B6615F337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869" y="978407"/>
            <a:ext cx="4983480" cy="39763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Designing a 16-Bit RISC-V Processor with 8 Commands Using </a:t>
            </a:r>
            <a:r>
              <a:rPr lang="en-US" sz="4400" dirty="0" err="1"/>
              <a:t>Vivado</a:t>
            </a:r>
            <a:endParaRPr lang="en-US" sz="4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493" y="508090"/>
            <a:ext cx="498348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B3DF1F0-2D5D-E5C6-1DF7-0A43B854EB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9411" b="1"/>
          <a:stretch/>
        </p:blipFill>
        <p:spPr>
          <a:xfrm>
            <a:off x="517866" y="2299390"/>
            <a:ext cx="5578133" cy="4048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14305-4F03-30D9-E6FD-1F68EE0FB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11153214" cy="1113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ADD/ADDI/SUBI commands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B8214-6F92-F10E-FF28-D67E883D523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511636" y="2299390"/>
            <a:ext cx="5159447" cy="404856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700" b="1" dirty="0"/>
              <a:t>Purpose of Commands</a:t>
            </a:r>
          </a:p>
          <a:p>
            <a:pPr marL="0" lvl="1" indent="0">
              <a:buNone/>
            </a:pPr>
            <a:r>
              <a:rPr lang="en-US" sz="1700" dirty="0"/>
              <a:t>ADD: </a:t>
            </a:r>
            <a:r>
              <a:rPr lang="en-US" sz="1700" dirty="0" err="1"/>
              <a:t>reg_a</a:t>
            </a:r>
            <a:r>
              <a:rPr lang="en-US" sz="1700" dirty="0"/>
              <a:t> + </a:t>
            </a:r>
            <a:r>
              <a:rPr lang="en-US" sz="1700" dirty="0" err="1"/>
              <a:t>reg_b</a:t>
            </a:r>
            <a:r>
              <a:rPr lang="en-US" sz="1700" dirty="0"/>
              <a:t> = result</a:t>
            </a:r>
          </a:p>
          <a:p>
            <a:pPr marL="0" lvl="1" indent="0">
              <a:buNone/>
            </a:pPr>
            <a:r>
              <a:rPr lang="en-US" sz="1700" dirty="0"/>
              <a:t>ADDI: </a:t>
            </a:r>
            <a:r>
              <a:rPr lang="en-US" sz="1700" dirty="0" err="1"/>
              <a:t>reg_a</a:t>
            </a:r>
            <a:r>
              <a:rPr lang="en-US" sz="1700" dirty="0"/>
              <a:t> + imm = result</a:t>
            </a:r>
          </a:p>
          <a:p>
            <a:pPr marL="0" lvl="1" indent="0">
              <a:buNone/>
            </a:pPr>
            <a:r>
              <a:rPr lang="en-US" sz="1700" dirty="0"/>
              <a:t>SUBI: </a:t>
            </a:r>
            <a:r>
              <a:rPr lang="en-US" sz="1700" dirty="0" err="1"/>
              <a:t>reg_a</a:t>
            </a:r>
            <a:r>
              <a:rPr lang="en-US" sz="1700" dirty="0"/>
              <a:t> – imm = result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700" b="1" dirty="0"/>
              <a:t>Signed Integer Values</a:t>
            </a:r>
          </a:p>
          <a:p>
            <a:pPr marL="0" lvl="1" indent="0">
              <a:buNone/>
            </a:pPr>
            <a:r>
              <a:rPr lang="en-US" sz="1700" dirty="0"/>
              <a:t>Understanding signed integers is crucial, as they can represent both positive and negative values in calculations.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91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7266D-AD4D-4ED8-C112-3A6B0A80F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624" y="976160"/>
            <a:ext cx="5513832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BEQ: Branch if Equal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6F77D-B308-268E-125E-243C48721F0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35624" y="2578608"/>
            <a:ext cx="5513832" cy="3767328"/>
          </a:xfrm>
        </p:spPr>
        <p:txBody>
          <a:bodyPr>
            <a:normAutofit/>
          </a:bodyPr>
          <a:lstStyle/>
          <a:p>
            <a:pPr>
              <a:spcBef>
                <a:spcPts val="2500"/>
              </a:spcBef>
            </a:pPr>
            <a:r>
              <a:rPr lang="en-US" sz="1800" b="1" dirty="0"/>
              <a:t>Conditional Branching (BEQ)</a:t>
            </a:r>
          </a:p>
          <a:p>
            <a:pPr marL="514350" indent="-514350">
              <a:spcBef>
                <a:spcPts val="700"/>
              </a:spcBef>
              <a:buFont typeface="+mj-lt"/>
              <a:buAutoNum type="romanLcPeriod"/>
            </a:pPr>
            <a:r>
              <a:rPr lang="en-US" sz="1800" dirty="0"/>
              <a:t>Compare </a:t>
            </a:r>
            <a:r>
              <a:rPr lang="en-US" sz="1800" b="1" i="1" dirty="0"/>
              <a:t>reg_a </a:t>
            </a:r>
            <a:r>
              <a:rPr lang="en-US" sz="1800" dirty="0"/>
              <a:t>to</a:t>
            </a:r>
            <a:r>
              <a:rPr lang="en-US" sz="1800" b="1" i="1" dirty="0"/>
              <a:t> reg_b</a:t>
            </a:r>
          </a:p>
          <a:p>
            <a:pPr marL="514350" indent="-514350">
              <a:spcBef>
                <a:spcPts val="700"/>
              </a:spcBef>
              <a:buFont typeface="+mj-lt"/>
              <a:buAutoNum type="romanLcPeriod"/>
            </a:pPr>
            <a:r>
              <a:rPr lang="en-US" sz="1800" dirty="0"/>
              <a:t>If they are the same: </a:t>
            </a:r>
            <a:r>
              <a:rPr lang="en-US" sz="1800" b="1" i="1" dirty="0"/>
              <a:t>next_pc = pc + imm</a:t>
            </a:r>
          </a:p>
          <a:p>
            <a:pPr marL="514350" indent="-514350">
              <a:spcBef>
                <a:spcPts val="700"/>
              </a:spcBef>
              <a:buFont typeface="+mj-lt"/>
              <a:buAutoNum type="romanLcPeriod"/>
            </a:pPr>
            <a:r>
              <a:rPr lang="en-US" sz="1800" dirty="0"/>
              <a:t>If they are different: </a:t>
            </a:r>
            <a:r>
              <a:rPr lang="en-US" sz="1800" b="1" i="1" dirty="0"/>
              <a:t>next_pc = pc + 1</a:t>
            </a:r>
          </a:p>
          <a:p>
            <a:pPr>
              <a:spcBef>
                <a:spcPts val="2500"/>
              </a:spcBef>
            </a:pPr>
            <a:r>
              <a:rPr lang="en-US" sz="1800" b="1" dirty="0"/>
              <a:t>Jump and Link Register(JARL)</a:t>
            </a:r>
          </a:p>
          <a:p>
            <a:pPr marL="400050" lvl="1" indent="-400050">
              <a:buAutoNum type="romanLcPeriod"/>
            </a:pPr>
            <a:r>
              <a:rPr lang="en-US" dirty="0"/>
              <a:t>Store </a:t>
            </a:r>
            <a:r>
              <a:rPr lang="en-US" b="1" dirty="0"/>
              <a:t>pc </a:t>
            </a:r>
            <a:r>
              <a:rPr lang="en-US" i="1" dirty="0"/>
              <a:t>in</a:t>
            </a:r>
            <a:r>
              <a:rPr lang="en-US" b="1" dirty="0"/>
              <a:t> reg_a</a:t>
            </a:r>
          </a:p>
          <a:p>
            <a:pPr marL="400050" lvl="1" indent="-400050">
              <a:buAutoNum type="romanLcPeriod"/>
            </a:pPr>
            <a:r>
              <a:rPr lang="en-US" b="1" dirty="0"/>
              <a:t>next_pc = reg_b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436723-A40B-4C3B-5B3A-46C7E5DF82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3362"/>
          <a:stretch/>
        </p:blipFill>
        <p:spPr>
          <a:xfrm>
            <a:off x="517867" y="2027583"/>
            <a:ext cx="4959823" cy="2899812"/>
          </a:xfrm>
          <a:prstGeom prst="rect">
            <a:avLst/>
          </a:prstGeom>
        </p:spPr>
      </p:pic>
      <p:sp>
        <p:nvSpPr>
          <p:cNvPr id="49" name="Freeform: Shape 30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562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B657B-2A29-DBB3-7877-DE73C06F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8723" r="37344" b="54478"/>
          <a:stretch/>
        </p:blipFill>
        <p:spPr>
          <a:xfrm>
            <a:off x="517867" y="4927395"/>
            <a:ext cx="5290758" cy="42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7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5AF73-D35C-38EB-1FB9-D3F60CDC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LUI: Load Upper Immediate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6176B-1A41-4B63-2486-2D37431C1CA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Register Manipulation</a:t>
            </a:r>
          </a:p>
          <a:p>
            <a:pPr marL="0" lvl="1" indent="0">
              <a:buNone/>
            </a:pPr>
            <a:r>
              <a:rPr lang="en-US" sz="1400" dirty="0"/>
              <a:t>LUI is a command used to manipulate computer registers by setting upper bits to facilitate calculations.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Handling Immediate Values</a:t>
            </a:r>
          </a:p>
          <a:p>
            <a:pPr marL="0" lvl="1" indent="0">
              <a:buNone/>
            </a:pPr>
            <a:r>
              <a:rPr lang="en-US" sz="1400" dirty="0"/>
              <a:t>This command is crucial for managing larger immediate values which are essential in various computational tasks.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Applications in Calculations</a:t>
            </a:r>
          </a:p>
          <a:p>
            <a:pPr marL="0" lvl="1" indent="0">
              <a:buNone/>
            </a:pPr>
            <a:r>
              <a:rPr lang="en-US" sz="1400" dirty="0"/>
              <a:t>The LUI command enhances the ability to work with larger numbers in calculations, improving performance in programming.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F3B6708-8C55-58AE-09FD-E0E86D7B5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011" y="1480434"/>
            <a:ext cx="5290751" cy="25551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225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Modern server room interior in datacenter">
            <a:extLst>
              <a:ext uri="{FF2B5EF4-FFF2-40B4-BE49-F238E27FC236}">
                <a16:creationId xmlns:a16="http://schemas.microsoft.com/office/drawing/2014/main" id="{C3850256-E02E-43F1-BE4E-B4059B917E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8807" r="33606" b="-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FDE-721B-A67C-76D1-C7DD59A0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SW: Store Word (Half)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ED04D-98BE-FBD2-25B6-898140B822C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17871" y="2578608"/>
            <a:ext cx="467296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Data Storage Mechanism</a:t>
            </a:r>
          </a:p>
          <a:p>
            <a:pPr marL="0" lvl="1" indent="0">
              <a:buNone/>
            </a:pPr>
            <a:r>
              <a:rPr lang="en-US" sz="1400"/>
              <a:t>The SW instruction facilitates the storage of a word from a register into memory, ensuring data is preserved.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Memory Manipulation</a:t>
            </a:r>
          </a:p>
          <a:p>
            <a:pPr marL="0" lvl="1" indent="0">
              <a:buNone/>
            </a:pPr>
            <a:r>
              <a:rPr lang="en-US" sz="1400"/>
              <a:t>By using the SW instruction, programs can manipulate stored data efficiently in memory for various applications.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971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High Performance Servers Isolated">
            <a:extLst>
              <a:ext uri="{FF2B5EF4-FFF2-40B4-BE49-F238E27FC236}">
                <a16:creationId xmlns:a16="http://schemas.microsoft.com/office/drawing/2014/main" id="{9AB2A22A-D264-410A-9A57-AE7BED6B9F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3293" r="9561" b="-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595A32-2FBB-08C0-2C3E-F92138C65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LW: Load Word (Half)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D691D-E1E1-5172-8F91-DBA4B86DBC5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17871" y="2578608"/>
            <a:ext cx="467296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Data Loading Process</a:t>
            </a:r>
          </a:p>
          <a:p>
            <a:pPr marL="0" lvl="1" indent="0">
              <a:buNone/>
            </a:pPr>
            <a:r>
              <a:rPr lang="en-US" sz="1400"/>
              <a:t>The LW command is vital for moving data from memory to a register, enabling effective computations.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Importance of LW Command</a:t>
            </a:r>
          </a:p>
          <a:p>
            <a:pPr marL="0" lvl="1" indent="0">
              <a:buNone/>
            </a:pPr>
            <a:r>
              <a:rPr lang="en-US" sz="1400"/>
              <a:t>Loading values into registers is crucial for the performance of computations in computing systems.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177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38573-C695-73CB-84A6-8CF9D9111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Simulation and Verification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03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48E1-D32F-0613-CED4-AFB5C489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Setting up the Simulation Environment in Vivado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78A8C-089F-852C-14F2-BAE6C599A64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507224" y="1088204"/>
            <a:ext cx="4160520" cy="52578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Configuring Settings</a:t>
            </a:r>
          </a:p>
          <a:p>
            <a:pPr marL="0" lvl="1" indent="0">
              <a:buNone/>
            </a:pPr>
            <a:r>
              <a:rPr lang="en-US" sz="1400"/>
              <a:t>Accurate simulation requires configuring specific settings in Vivado to reflect the processor's behavior during testing.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Simulation Accuracy</a:t>
            </a:r>
          </a:p>
          <a:p>
            <a:pPr marL="0" lvl="1" indent="0">
              <a:buNone/>
            </a:pPr>
            <a:r>
              <a:rPr lang="en-US" sz="1400"/>
              <a:t>Properly setting up the simulation environment is crucial for achieving reliable and accurate results in processor behavior simulation.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interface concept, monitoring a server room with network security and cloud computing.">
            <a:extLst>
              <a:ext uri="{FF2B5EF4-FFF2-40B4-BE49-F238E27FC236}">
                <a16:creationId xmlns:a16="http://schemas.microsoft.com/office/drawing/2014/main" id="{AE981BAE-54B0-40A3-8868-2C3A14C51C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7867" y="2812419"/>
            <a:ext cx="6281928" cy="35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4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Modern data center">
            <a:extLst>
              <a:ext uri="{FF2B5EF4-FFF2-40B4-BE49-F238E27FC236}">
                <a16:creationId xmlns:a16="http://schemas.microsoft.com/office/drawing/2014/main" id="{C78D9624-397A-4206-8D14-0002D94BCC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1539" r="20189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10F9B7-0AED-52C6-1988-B0CF244AC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Creating Testbenches for Each Command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372A3-D5D8-5B0D-9D87-2B62A882B36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Importance of Testbenches</a:t>
            </a:r>
          </a:p>
          <a:p>
            <a:pPr marL="0" lvl="1" indent="0">
              <a:buNone/>
            </a:pPr>
            <a:r>
              <a:rPr lang="en-US" sz="1400"/>
              <a:t>Testbenches are essential for ensuring that each command implementation functions correctly and meets design specifications.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Simulation of Scenarios</a:t>
            </a:r>
          </a:p>
          <a:p>
            <a:pPr marL="0" lvl="1" indent="0">
              <a:buNone/>
            </a:pPr>
            <a:r>
              <a:rPr lang="en-US" sz="1400"/>
              <a:t>Creating testbenches allows us to simulate various scenarios, providing comprehensive testing for each command implementation.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Thorough Testing Process</a:t>
            </a:r>
          </a:p>
          <a:p>
            <a:pPr marL="0" lvl="1" indent="0">
              <a:buNone/>
            </a:pPr>
            <a:r>
              <a:rPr lang="en-US" sz="1400"/>
              <a:t>A thorough testing process using testbenches ensures that all edge cases and functionalities are verified before deployment.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6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omputer futuristic digital program hud interface with a personal control system over a network, in which the computer uses the interface to interact with the user.">
            <a:extLst>
              <a:ext uri="{FF2B5EF4-FFF2-40B4-BE49-F238E27FC236}">
                <a16:creationId xmlns:a16="http://schemas.microsoft.com/office/drawing/2014/main" id="{14CE9F0D-47A6-44EF-B30F-91C51FD035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763" r="34089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40F57-9873-CF00-199B-81F90FEF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Analyzing Simulation Results and Debugging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7A2FE-E3B6-6A32-8CBC-0809B60E011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Analyzing Simulation Results</a:t>
            </a:r>
          </a:p>
          <a:p>
            <a:pPr marL="0" lvl="1" indent="0">
              <a:buNone/>
            </a:pPr>
            <a:r>
              <a:rPr lang="en-US" sz="1400"/>
              <a:t>We examine simulation results to identify discrepancies, ensuring accuracy in the design process.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Identifying Bugs</a:t>
            </a:r>
          </a:p>
          <a:p>
            <a:pPr marL="0" lvl="1" indent="0">
              <a:buNone/>
            </a:pPr>
            <a:r>
              <a:rPr lang="en-US" sz="1400"/>
              <a:t>The analysis helps in spotting bugs that need to be addressed for the final design to function properly.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Iterative Debugging Process</a:t>
            </a:r>
          </a:p>
          <a:p>
            <a:pPr marL="0" lvl="1" indent="0">
              <a:buNone/>
            </a:pPr>
            <a:r>
              <a:rPr lang="en-US" sz="1400"/>
              <a:t>Debugging is an iterative process that refines the design and ensures it meets all specifications.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79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3A57-0426-69BF-FC97-0665A7E4D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Implementation on PYNQ-Z2 Board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628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3" name="Picture 2" descr="Close-up shot of different CPUs between 486 and 686 class.">
            <a:extLst>
              <a:ext uri="{FF2B5EF4-FFF2-40B4-BE49-F238E27FC236}">
                <a16:creationId xmlns:a16="http://schemas.microsoft.com/office/drawing/2014/main" id="{13380B92-96DA-D231-494F-0AB741B96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55" r="15807" b="1"/>
          <a:stretch/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781EC-46AA-D5C3-438D-E30F82F6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547" y="976160"/>
            <a:ext cx="4822899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Agenda for Today's 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14315-B826-66FD-A442-EE3DA26B6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1548" y="2578608"/>
            <a:ext cx="4672584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Introduction to the Project</a:t>
            </a:r>
          </a:p>
          <a:p>
            <a:r>
              <a:rPr lang="en-US" sz="1800"/>
              <a:t>Processor Architecture and Command Set</a:t>
            </a:r>
          </a:p>
          <a:p>
            <a:r>
              <a:rPr lang="en-US" sz="1800"/>
              <a:t>Command Implementation</a:t>
            </a:r>
          </a:p>
          <a:p>
            <a:r>
              <a:rPr lang="en-US" sz="1800"/>
              <a:t>Simulation and Verification</a:t>
            </a:r>
          </a:p>
          <a:p>
            <a:r>
              <a:rPr lang="en-US" sz="1800"/>
              <a:t>Implementation on PYNQ-Z2 Board</a:t>
            </a:r>
          </a:p>
          <a:p>
            <a:r>
              <a:rPr lang="en-US" sz="1800"/>
              <a:t>Conclusion and Future Work</a:t>
            </a:r>
            <a:endParaRPr lang="en-US" sz="18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4272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F42D0-7907-C9AA-67B9-835CEBAA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23" y="2237089"/>
            <a:ext cx="4265763" cy="14417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Configuring the PYNQ-Z2 Board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495F3-7773-42D1-0675-9616BC951BF6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71353" y="2328086"/>
            <a:ext cx="5269831" cy="3445399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Hardware Connections</a:t>
            </a:r>
          </a:p>
          <a:p>
            <a:pPr marL="0" lvl="1" indent="0">
              <a:buNone/>
            </a:pPr>
            <a:r>
              <a:rPr lang="en-US" sz="1400"/>
              <a:t>Setting up the necessary hardware connections is critical for the proper functioning of the PYNQ-Z2 board.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Software Installation</a:t>
            </a:r>
          </a:p>
          <a:p>
            <a:pPr marL="0" lvl="1" indent="0">
              <a:buNone/>
            </a:pPr>
            <a:r>
              <a:rPr lang="en-US" sz="1400"/>
              <a:t>Installing the required software is essential to support the project's functionalities and features on the PYNQ-Z2 board.</a:t>
            </a:r>
          </a:p>
        </p:txBody>
      </p:sp>
    </p:spTree>
    <p:extLst>
      <p:ext uri="{BB962C8B-B14F-4D97-AF65-F5344CB8AC3E}">
        <p14:creationId xmlns:p14="http://schemas.microsoft.com/office/powerpoint/2010/main" val="1565186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lose-up of a part of a computer electronic motherboard. Processor, chips and capacitors.">
            <a:extLst>
              <a:ext uri="{FF2B5EF4-FFF2-40B4-BE49-F238E27FC236}">
                <a16:creationId xmlns:a16="http://schemas.microsoft.com/office/drawing/2014/main" id="{2AC094B7-3BFE-4DA7-8D93-109E37BCE1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086" r="34641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8B568-9A58-E19C-27DB-C7E7E974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Transferring the Design to the 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89F27-966A-C22C-888D-3956E4696C9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Design Preparation</a:t>
            </a:r>
          </a:p>
          <a:p>
            <a:pPr marL="0" lvl="1" indent="0">
              <a:buNone/>
            </a:pPr>
            <a:r>
              <a:rPr lang="en-US" sz="1400"/>
              <a:t>The design must be fully prepared and compiled before transferring files to the PYNQ-Z2 board.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Transfer Process</a:t>
            </a:r>
          </a:p>
          <a:p>
            <a:pPr marL="0" lvl="1" indent="0">
              <a:buNone/>
            </a:pPr>
            <a:r>
              <a:rPr lang="en-US" sz="1400"/>
              <a:t>Transferring the programming files involves using appropriate software tools to ensure accuracy and efficiency.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Implementation on Board</a:t>
            </a:r>
          </a:p>
          <a:p>
            <a:pPr marL="0" lvl="1" indent="0">
              <a:buNone/>
            </a:pPr>
            <a:r>
              <a:rPr lang="en-US" sz="1400"/>
              <a:t>Once transferred, the design is implemented on the PYNQ-Z2 board to test functionalities and performance.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14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Computer gear for Cryptocurrency close up, Bitcoin mining farm, no people.">
            <a:extLst>
              <a:ext uri="{FF2B5EF4-FFF2-40B4-BE49-F238E27FC236}">
                <a16:creationId xmlns:a16="http://schemas.microsoft.com/office/drawing/2014/main" id="{81316921-D3A6-4C34-B51F-D757BC81EE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033" r="7829" b="1"/>
          <a:stretch/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F9E24-F9CB-946C-9230-91A30816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547" y="976160"/>
            <a:ext cx="4822899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Testing and Validating the Processor on Hardware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562CB-1010-9EB9-DE42-86FCAB7EE2A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0154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Processor Testing</a:t>
            </a:r>
          </a:p>
          <a:p>
            <a:pPr marL="0" lvl="1" indent="0">
              <a:buNone/>
            </a:pPr>
            <a:r>
              <a:rPr lang="en-US" sz="1400"/>
              <a:t>Testing the processor on the PYNQ-Z2 board is essential to ensure its functionality and performance.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Hardware Validation</a:t>
            </a:r>
          </a:p>
          <a:p>
            <a:pPr marL="0" lvl="1" indent="0">
              <a:buNone/>
            </a:pPr>
            <a:r>
              <a:rPr lang="en-US" sz="1400"/>
              <a:t>Validation confirms that the processor design operates correctly in a real hardware environment, preventing potential issues.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153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E066E-4EDF-2733-4555-3D27437C6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Conclusion and Future Work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88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omputer futuristic digital software HUD interface with a satellite map display system consisting of several nodes: 1. A centralized system for displaying information from satellites on a computer screen or on a digital control panel (CPU) monitor. 2. Maps that show information about the desired object.">
            <a:extLst>
              <a:ext uri="{FF2B5EF4-FFF2-40B4-BE49-F238E27FC236}">
                <a16:creationId xmlns:a16="http://schemas.microsoft.com/office/drawing/2014/main" id="{BDB19AD0-086F-4E8B-BE84-5587CE10D8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452" r="19139" b="-2"/>
          <a:stretch/>
        </p:blipFill>
        <p:spPr>
          <a:xfrm>
            <a:off x="517867" y="2577661"/>
            <a:ext cx="4672584" cy="3768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9AA3EC-04F5-95A0-94CE-DFDC9189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4809314" cy="14471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Summary of the Project Achievements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484BC-44CE-E7B6-1DCF-6432E147F2F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42000" y="1033272"/>
            <a:ext cx="5832133" cy="531273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16-bit Processor Design</a:t>
            </a:r>
          </a:p>
          <a:p>
            <a:pPr marL="0" lvl="1" indent="0">
              <a:buNone/>
            </a:pPr>
            <a:r>
              <a:rPr lang="en-US" sz="1400"/>
              <a:t>The project involved designing a 16-bit processor that can perform various tasks efficiently.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Command Execution Capability</a:t>
            </a:r>
          </a:p>
          <a:p>
            <a:pPr marL="0" lvl="1" indent="0">
              <a:buNone/>
            </a:pPr>
            <a:r>
              <a:rPr lang="en-US" sz="1400"/>
              <a:t>The processor was designed to execute 8 different commands, showcasing its versatility and functionality.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Vivado Design Suite</a:t>
            </a:r>
          </a:p>
          <a:p>
            <a:pPr marL="0" lvl="1" indent="0">
              <a:buNone/>
            </a:pPr>
            <a:r>
              <a:rPr lang="en-US" sz="1400"/>
              <a:t>Utilized the Vivado Design Suite for the entire design and implementation process of the processor.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PYNQ-Z2 Board Usage</a:t>
            </a:r>
          </a:p>
          <a:p>
            <a:pPr marL="0" lvl="1" indent="0">
              <a:buNone/>
            </a:pPr>
            <a:r>
              <a:rPr lang="en-US" sz="1400"/>
              <a:t>The project successfully implemented the design on the PYNQ-Z2 board, enabling practical testing and evaluation.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72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People working">
            <a:extLst>
              <a:ext uri="{FF2B5EF4-FFF2-40B4-BE49-F238E27FC236}">
                <a16:creationId xmlns:a16="http://schemas.microsoft.com/office/drawing/2014/main" id="{BB2BF54D-F4D8-4312-95FA-E9F43C6DE6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113" r="31614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C1087-5AA4-60FE-2D6E-86221FA9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Challenges Faced and Solutions Implemented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E3F4F-6121-2E49-7D6E-77E793D041A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Encountered Challenges</a:t>
            </a:r>
          </a:p>
          <a:p>
            <a:pPr marL="0" lvl="1" indent="0">
              <a:buNone/>
            </a:pPr>
            <a:r>
              <a:rPr lang="en-US" sz="1400"/>
              <a:t>The project faced several challenges, including bugs in the code and issues with integration.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Debugging Techniques</a:t>
            </a:r>
          </a:p>
          <a:p>
            <a:pPr marL="0" lvl="1" indent="0">
              <a:buNone/>
            </a:pPr>
            <a:r>
              <a:rPr lang="en-US" sz="1400"/>
              <a:t>We implemented various debugging techniques to identify and resolve coding issues effectively and efficiently.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Iterative Testing</a:t>
            </a:r>
          </a:p>
          <a:p>
            <a:pPr marL="0" lvl="1" indent="0">
              <a:buNone/>
            </a:pPr>
            <a:r>
              <a:rPr lang="en-US" sz="1400"/>
              <a:t>Iterative testing was employed as a solution to continuously improve and refine the project until stability was achieved.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68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In the near future, smart phones and tablet terminals are held in the hands of artificial intelligence robots. All information is available by cloud computing,&#10;Shopping, telemedicine, education, telecommuting, everything is automated. At the same time the monitoring system will be strengthened for safety.">
            <a:extLst>
              <a:ext uri="{FF2B5EF4-FFF2-40B4-BE49-F238E27FC236}">
                <a16:creationId xmlns:a16="http://schemas.microsoft.com/office/drawing/2014/main" id="{0A28E8F3-46E2-4158-9949-53FE174C74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643" r="26084" b="1"/>
          <a:stretch/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8841B-DE09-5B6A-D8F2-C067564B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Potential Improvements and 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CE32A-3C52-9FE8-F9B9-77CF10078EE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Enhancing Processor Design</a:t>
            </a:r>
          </a:p>
          <a:p>
            <a:pPr marL="0" lvl="1" indent="0">
              <a:buNone/>
            </a:pPr>
            <a:r>
              <a:rPr lang="en-US" sz="1400"/>
              <a:t>Future improvements can focus on enhancing processor designs by integrating more commands for better functionality.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Performance Optimization</a:t>
            </a:r>
          </a:p>
          <a:p>
            <a:pPr marL="0" lvl="1" indent="0">
              <a:buNone/>
            </a:pPr>
            <a:r>
              <a:rPr lang="en-US" sz="1400"/>
              <a:t>Optimizing performance is crucial for improving efficiency and speed in processing tasks effectively.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Exploring New Features</a:t>
            </a:r>
          </a:p>
          <a:p>
            <a:pPr marL="0" lvl="1" indent="0">
              <a:buNone/>
            </a:pPr>
            <a:r>
              <a:rPr lang="en-US" sz="1400"/>
              <a:t>Exploring additional features like interrupts and advanced memory management can significantly enhance processor capabilities.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5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89115-785E-4DD4-F1F1-A8A8787AA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Introduction to the Project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16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3" name="Picture 2" descr="Three women brainstorming">
            <a:extLst>
              <a:ext uri="{FF2B5EF4-FFF2-40B4-BE49-F238E27FC236}">
                <a16:creationId xmlns:a16="http://schemas.microsoft.com/office/drawing/2014/main" id="{45F913A7-2FFE-3AB1-65AB-00080FF0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96" r="11422" b="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E1F8A-AAA4-9112-5470-1DE39C39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Project Objectives and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EE938-8BA5-BB77-AEC0-3BB8DB9F3C6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17871" y="2578608"/>
            <a:ext cx="467296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800" b="1"/>
              <a:t>Design a 16-bit Processor</a:t>
            </a:r>
          </a:p>
          <a:p>
            <a:pPr marL="0" lvl="1" indent="0">
              <a:buNone/>
            </a:pPr>
            <a:r>
              <a:rPr lang="en-US"/>
              <a:t>The project aims to design a functional 16-bit processor capable of executing eight specific commands, enhancing computational capabilities.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800" b="1"/>
              <a:t>Understanding Digital Design</a:t>
            </a:r>
          </a:p>
          <a:p>
            <a:pPr marL="0" lvl="1" indent="0">
              <a:buNone/>
            </a:pPr>
            <a:r>
              <a:rPr lang="en-US"/>
              <a:t>We aim to deepen our understanding of digital design principles, which are crucial for successful hardware implementation.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664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FFD51-E4CA-A7D2-0582-74767F0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762" y="976160"/>
            <a:ext cx="623231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Introduction to the PYNQ-Z2 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1C698-0442-4C98-165A-6D8E008AB9C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8775" y="2577871"/>
            <a:ext cx="6232310" cy="376813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FPGA Development Board</a:t>
            </a:r>
          </a:p>
          <a:p>
            <a:pPr marL="0" lvl="1" indent="0">
              <a:buNone/>
            </a:pPr>
            <a:r>
              <a:rPr lang="en-US" sz="1400"/>
              <a:t>The PYNQ-Z2 board serves as an FPGA development platform, enabling advanced hardware designs and digital signal processing projects.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Xilinx Zynq-7000 SoC</a:t>
            </a:r>
          </a:p>
          <a:p>
            <a:pPr marL="0" lvl="1" indent="0">
              <a:buNone/>
            </a:pPr>
            <a:r>
              <a:rPr lang="en-US" sz="1400"/>
              <a:t>This board is based on the Xilinx Zynq-7000 System on Chip, integrating programmable logic with an ARM processor for versatile applications.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/>
              <a:t>Custom Processor Design</a:t>
            </a:r>
          </a:p>
          <a:p>
            <a:pPr marL="0" lvl="1" indent="0">
              <a:buNone/>
            </a:pPr>
            <a:r>
              <a:rPr lang="en-US" sz="1400"/>
              <a:t>The combination of programmable logic and ARM processing capabilities allows for custom processor designs tailored to specific applications.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Creating and Implementing a Sobel Filter IP core on the PYNQ Z2 FPGA  platform - Protostar Labs">
            <a:extLst>
              <a:ext uri="{FF2B5EF4-FFF2-40B4-BE49-F238E27FC236}">
                <a16:creationId xmlns:a16="http://schemas.microsoft.com/office/drawing/2014/main" id="{325428BE-10EC-E829-0AEB-0BD8610E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90"/>
            <a:ext cx="5113230" cy="511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18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7439E-8365-D60E-8573-D31FCBD86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Processor Architecture and Command Set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109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ECBE0-2C37-ED98-5F6C-798CC1BF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Overview of the 16-Bit Processor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EC6D8-1169-EE20-9894-33FAC68B18B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335950" y="1088204"/>
            <a:ext cx="4331794" cy="52578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600" b="1" dirty="0"/>
              <a:t>Register File</a:t>
            </a:r>
          </a:p>
          <a:p>
            <a:pPr marL="0" lvl="1" indent="0">
              <a:buNone/>
            </a:pPr>
            <a:r>
              <a:rPr lang="en-US" sz="1600" dirty="0"/>
              <a:t>Stores temporary data and instructions for quick processor access.</a:t>
            </a:r>
          </a:p>
          <a:p>
            <a:pPr marL="0" lvl="1" indent="0">
              <a:buNone/>
            </a:pPr>
            <a:r>
              <a:rPr lang="en-US" sz="1600" b="1" dirty="0"/>
              <a:t>Arithmetic Logic Unit (ALU)</a:t>
            </a:r>
          </a:p>
          <a:p>
            <a:pPr marL="0" lvl="1" indent="0">
              <a:buNone/>
            </a:pPr>
            <a:r>
              <a:rPr lang="en-US" sz="1600" dirty="0"/>
              <a:t>Performs arithmetic and logical operations for instruction execution.</a:t>
            </a:r>
          </a:p>
          <a:p>
            <a:pPr marL="0" lvl="1" indent="0">
              <a:buNone/>
            </a:pPr>
            <a:r>
              <a:rPr lang="en-US" sz="1600" b="1" dirty="0"/>
              <a:t>Processor</a:t>
            </a:r>
          </a:p>
          <a:p>
            <a:pPr marL="0" lvl="1" indent="0">
              <a:buNone/>
            </a:pPr>
            <a:r>
              <a:rPr lang="en-US" sz="1600" dirty="0"/>
              <a:t>Directs data flow and manages instruction execution.</a:t>
            </a:r>
          </a:p>
          <a:p>
            <a:pPr marL="0" lvl="1" indent="0">
              <a:buNone/>
            </a:pPr>
            <a:r>
              <a:rPr lang="en-US" sz="1600" b="1" dirty="0"/>
              <a:t>Data Memory</a:t>
            </a:r>
          </a:p>
          <a:p>
            <a:pPr marL="0" lvl="1" indent="0">
              <a:buNone/>
            </a:pPr>
            <a:r>
              <a:rPr lang="en-US" sz="1600" dirty="0"/>
              <a:t>Stores and retrieves data needed during execution.</a:t>
            </a:r>
          </a:p>
          <a:p>
            <a:pPr marL="0" lvl="1" indent="0">
              <a:buNone/>
            </a:pPr>
            <a:r>
              <a:rPr lang="en-US" sz="1600" b="1" dirty="0"/>
              <a:t>Instruction Memory</a:t>
            </a:r>
          </a:p>
          <a:p>
            <a:pPr marL="0" lvl="1" indent="0">
              <a:buNone/>
            </a:pPr>
            <a:r>
              <a:rPr lang="en-US" sz="1600" dirty="0"/>
              <a:t>Holds program instructions for the processor to execute.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26057B4-95AD-8596-86BA-CDD85C0A4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67" y="2429691"/>
            <a:ext cx="6031267" cy="39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31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AD712D1-5678-CD0E-C6D7-05C29B65F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1150" y="855320"/>
            <a:ext cx="8949700" cy="58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54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4F508-27D4-F9A1-09C7-C935C0BA3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Command 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21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1811</Words>
  <Application>Microsoft Macintosh PowerPoint</Application>
  <PresentationFormat>Widescreen</PresentationFormat>
  <Paragraphs>179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Arial</vt:lpstr>
      <vt:lpstr>Bierstadt</vt:lpstr>
      <vt:lpstr>GestaltVTI</vt:lpstr>
      <vt:lpstr>Designing a 16-Bit RISC-V Processor with 8 Commands Using Vivado</vt:lpstr>
      <vt:lpstr>Agenda for Today's Presentation</vt:lpstr>
      <vt:lpstr>Introduction to the Project</vt:lpstr>
      <vt:lpstr>Project Objectives and Goals</vt:lpstr>
      <vt:lpstr>Introduction to the PYNQ-Z2 Board</vt:lpstr>
      <vt:lpstr>Processor Architecture and Command Set</vt:lpstr>
      <vt:lpstr>Overview of the 16-Bit Processor Architecture</vt:lpstr>
      <vt:lpstr>PowerPoint Presentation</vt:lpstr>
      <vt:lpstr>Command Implementation</vt:lpstr>
      <vt:lpstr>ADD/ADDI/SUBI commands</vt:lpstr>
      <vt:lpstr>BEQ: Branch if Equal</vt:lpstr>
      <vt:lpstr>LUI: Load Upper Immediate</vt:lpstr>
      <vt:lpstr>SW: Store Word (Half)</vt:lpstr>
      <vt:lpstr>LW: Load Word (Half)</vt:lpstr>
      <vt:lpstr>Simulation and Verification</vt:lpstr>
      <vt:lpstr>Setting up the Simulation Environment in Vivado</vt:lpstr>
      <vt:lpstr>Creating Testbenches for Each Command</vt:lpstr>
      <vt:lpstr>Analyzing Simulation Results and Debugging</vt:lpstr>
      <vt:lpstr>Implementation on PYNQ-Z2 Board</vt:lpstr>
      <vt:lpstr>Configuring the PYNQ-Z2 Board for the Project</vt:lpstr>
      <vt:lpstr>Transferring the Design to the Board</vt:lpstr>
      <vt:lpstr>Testing and Validating the Processor on Hardware</vt:lpstr>
      <vt:lpstr>Conclusion and Future Work</vt:lpstr>
      <vt:lpstr>Summary of the Project Achievements</vt:lpstr>
      <vt:lpstr>Challenges Faced and Solutions Implemented</vt:lpstr>
      <vt:lpstr>Potential Improvements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Ilia Panayotov</dc:creator>
  <cp:lastModifiedBy>Ilia Panayotov</cp:lastModifiedBy>
  <cp:revision>2</cp:revision>
  <dcterms:created xsi:type="dcterms:W3CDTF">2025-01-28T16:27:17Z</dcterms:created>
  <dcterms:modified xsi:type="dcterms:W3CDTF">2025-01-29T16:56:44Z</dcterms:modified>
</cp:coreProperties>
</file>